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02" r:id="rId2"/>
    <p:sldId id="303" r:id="rId3"/>
  </p:sldIdLst>
  <p:sldSz cx="10969625" cy="617061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buFontTx/>
      <a:buNone/>
      <a:defRPr lang="en-US" sz="1800" b="0" i="0" u="none" kern="1200">
        <a:solidFill>
          <a:schemeClr val="tx1"/>
        </a:solidFill>
        <a:latin typeface="Bosch Office Sans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" userDrawn="1">
          <p15:clr>
            <a:srgbClr val="A4A3A4"/>
          </p15:clr>
        </p15:guide>
        <p15:guide id="2" orient="horz" pos="656" userDrawn="1">
          <p15:clr>
            <a:srgbClr val="A4A3A4"/>
          </p15:clr>
        </p15:guide>
        <p15:guide id="3" orient="horz" pos="816" userDrawn="1">
          <p15:clr>
            <a:srgbClr val="A4A3A4"/>
          </p15:clr>
        </p15:guide>
        <p15:guide id="4" orient="horz" pos="3440" userDrawn="1">
          <p15:clr>
            <a:srgbClr val="A4A3A4"/>
          </p15:clr>
        </p15:guide>
        <p15:guide id="5" pos="160" userDrawn="1">
          <p15:clr>
            <a:srgbClr val="A4A3A4"/>
          </p15:clr>
        </p15:guide>
        <p15:guide id="6" pos="6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252" y="120"/>
      </p:cViewPr>
      <p:guideLst>
        <p:guide orient="horz" pos="160"/>
        <p:guide orient="horz" pos="656"/>
        <p:guide orient="horz" pos="816"/>
        <p:guide orient="horz" pos="3440"/>
        <p:guide pos="160"/>
        <p:guide pos="6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15AA5-3937-4D44-83A8-EFFAE3E9827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11AB4-DE65-4EC1-B167-BB16C77C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2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0" y="0"/>
            <a:ext cx="1270000" cy="127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defRPr sz="100" b="0" i="0" u="none" spc="0">
                <a:solidFill>
                  <a:schemeClr val="tx1"/>
                </a:solidFill>
                <a:latin typeface="Bosch Office Sans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" y="259080"/>
            <a:ext cx="9872980" cy="520446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0" b="0" i="0" u="none" cap="all" spc="0">
                <a:solidFill>
                  <a:srgbClr val="FFFFFF"/>
                </a:solidFill>
                <a:latin typeface="Bosch Office Sans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43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5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075" y="328614"/>
            <a:ext cx="2364089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3461" y="328614"/>
            <a:ext cx="6895434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8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95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28" y="1538289"/>
            <a:ext cx="9460587" cy="256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228" y="4129088"/>
            <a:ext cx="9460587" cy="13509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300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66" y="1296000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9444" y="1295999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23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8" y="328613"/>
            <a:ext cx="9460587" cy="11922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9" y="1512888"/>
            <a:ext cx="4641401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9" y="2254250"/>
            <a:ext cx="4641401" cy="331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3598" y="1512888"/>
            <a:ext cx="4662567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3598" y="2254250"/>
            <a:ext cx="4662567" cy="331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96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7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8" y="411163"/>
            <a:ext cx="3538725" cy="14398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567" y="889001"/>
            <a:ext cx="5553597" cy="438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8" y="1851025"/>
            <a:ext cx="3538725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2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8" y="411163"/>
            <a:ext cx="3538725" cy="14398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2567" y="889001"/>
            <a:ext cx="5553597" cy="4384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8" y="1851025"/>
            <a:ext cx="3538725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73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567" y="648000"/>
            <a:ext cx="8221606" cy="38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567" y="1296000"/>
            <a:ext cx="10275808" cy="416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de-DE" dirty="0"/>
          </a:p>
        </p:txBody>
      </p:sp>
      <p:pic>
        <p:nvPicPr>
          <p:cNvPr id="4" name="Grafik 3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0"/>
            <a:ext cx="1094740" cy="57531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/>
          <p:cNvPicPr>
            <a:picLocks/>
          </p:cNvPicPr>
          <p:nvPr userDrawn="1">
            <p:custDataLst>
              <p:tags r:id="rId1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90"/>
            <a:ext cx="10970260" cy="12954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309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7000"/>
        </a:lnSpc>
        <a:spcBef>
          <a:spcPts val="500"/>
        </a:spcBef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7600" indent="-273600" algn="l" defTabSz="914400" rtl="0" eaLnBrk="1" latinLnBrk="0" hangingPunct="1">
        <a:lnSpc>
          <a:spcPct val="103000"/>
        </a:lnSpc>
        <a:spcBef>
          <a:spcPts val="500"/>
        </a:spcBef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800" indent="-205200" algn="l" defTabSz="914400" rtl="0" eaLnBrk="1" latinLnBrk="0" hangingPunct="1">
        <a:lnSpc>
          <a:spcPct val="102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932400" indent="-183600" algn="l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Char char="–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image" Target="../media/image5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5.png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kern="0" dirty="0"/>
              <a:t/>
            </a:r>
            <a:br>
              <a:rPr lang="en-US" kern="0" dirty="0"/>
            </a:br>
            <a:endParaRPr lang="en-US" dirty="0">
              <a:solidFill>
                <a:srgbClr val="08427E"/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1573" y="490548"/>
            <a:ext cx="10452100" cy="4864234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 marL="0" indent="0">
              <a:buSzPct val="100000"/>
              <a:buNone/>
            </a:pPr>
            <a:r>
              <a:rPr lang="hu-HU" sz="2400" dirty="0" smtClean="0"/>
              <a:t>-The </a:t>
            </a:r>
            <a:r>
              <a:rPr lang="hu-HU" sz="2400" dirty="0" err="1" smtClean="0"/>
              <a:t>original</a:t>
            </a:r>
            <a:r>
              <a:rPr lang="hu-HU" sz="2400" dirty="0" smtClean="0"/>
              <a:t>:			     </a:t>
            </a:r>
            <a:r>
              <a:rPr lang="hu-HU" sz="2400" dirty="0" err="1" smtClean="0"/>
              <a:t>problem</a:t>
            </a:r>
            <a:r>
              <a:rPr lang="hu-HU" sz="2400" dirty="0" smtClean="0"/>
              <a:t> is </a:t>
            </a:r>
            <a:r>
              <a:rPr lang="hu-HU" sz="2400" dirty="0" err="1" smtClean="0"/>
              <a:t>was</a:t>
            </a:r>
            <a:r>
              <a:rPr lang="hu-HU" sz="2400" dirty="0" smtClean="0"/>
              <a:t> in ADTF3, </a:t>
            </a:r>
            <a:r>
              <a:rPr lang="hu-HU" sz="2400" dirty="0" err="1" smtClean="0"/>
              <a:t>which</a:t>
            </a:r>
            <a:r>
              <a:rPr lang="hu-HU" sz="2400" dirty="0" smtClean="0"/>
              <a:t> is </a:t>
            </a:r>
            <a:r>
              <a:rPr lang="hu-HU" sz="2400" dirty="0" err="1" smtClean="0"/>
              <a:t>caused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ADTF </a:t>
            </a:r>
            <a:r>
              <a:rPr lang="hu-HU" sz="2400" dirty="0" err="1" smtClean="0"/>
              <a:t>not</a:t>
            </a:r>
            <a:r>
              <a:rPr lang="hu-HU" sz="2400" dirty="0" smtClean="0"/>
              <a:t> being </a:t>
            </a:r>
            <a:r>
              <a:rPr lang="hu-HU" sz="2400" dirty="0" err="1" smtClean="0"/>
              <a:t>able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find</a:t>
            </a:r>
            <a:r>
              <a:rPr lang="hu-HU" sz="2400" dirty="0" smtClean="0"/>
              <a:t> </a:t>
            </a:r>
            <a:r>
              <a:rPr lang="hu-HU" sz="2400" dirty="0" err="1" smtClean="0"/>
              <a:t>some</a:t>
            </a:r>
            <a:r>
              <a:rPr lang="hu-HU" sz="2400" dirty="0" smtClean="0"/>
              <a:t> </a:t>
            </a:r>
            <a:r>
              <a:rPr lang="hu-HU" sz="2400" dirty="0" err="1" smtClean="0"/>
              <a:t>libraries</a:t>
            </a:r>
            <a:r>
              <a:rPr lang="hu-HU" sz="2400" dirty="0" smtClean="0"/>
              <a:t>,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in </a:t>
            </a:r>
            <a:r>
              <a:rPr lang="hu-HU" sz="2400" dirty="0" err="1" smtClean="0"/>
              <a:t>place</a:t>
            </a:r>
            <a:r>
              <a:rPr lang="hu-HU" sz="2400" dirty="0" smtClean="0"/>
              <a:t> in </a:t>
            </a:r>
            <a:r>
              <a:rPr lang="hu-HU" sz="2400" dirty="0" err="1" smtClean="0"/>
              <a:t>windows</a:t>
            </a:r>
            <a:r>
              <a:rPr lang="hu-HU" sz="2400" dirty="0" smtClean="0"/>
              <a:t> </a:t>
            </a:r>
            <a:r>
              <a:rPr lang="hu-HU" sz="2400" dirty="0" err="1" smtClean="0"/>
              <a:t>explorer</a:t>
            </a:r>
            <a:r>
              <a:rPr lang="hu-HU" sz="2400" dirty="0" smtClean="0"/>
              <a:t>, </a:t>
            </a:r>
            <a:r>
              <a:rPr lang="hu-HU" sz="2400" dirty="0" err="1" smtClean="0"/>
              <a:t>but</a:t>
            </a:r>
            <a:r>
              <a:rPr lang="hu-HU" sz="2400" dirty="0" smtClean="0"/>
              <a:t> in ADTF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give</a:t>
            </a:r>
            <a:r>
              <a:rPr lang="hu-HU" sz="2400" dirty="0" smtClean="0"/>
              <a:t> </a:t>
            </a:r>
            <a:r>
              <a:rPr lang="hu-HU" sz="2400" dirty="0" err="1" smtClean="0"/>
              <a:t>missing</a:t>
            </a:r>
            <a:r>
              <a:rPr lang="hu-HU" sz="2400" dirty="0" smtClean="0"/>
              <a:t> </a:t>
            </a:r>
            <a:r>
              <a:rPr lang="hu-HU" sz="2400" dirty="0" err="1" smtClean="0"/>
              <a:t>errors</a:t>
            </a:r>
            <a:r>
              <a:rPr lang="hu-HU" sz="2400" dirty="0" smtClean="0"/>
              <a:t>. </a:t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-</a:t>
            </a:r>
            <a:r>
              <a:rPr lang="hu-HU" sz="2400" dirty="0" err="1" smtClean="0"/>
              <a:t>Also</a:t>
            </a:r>
            <a:r>
              <a:rPr lang="hu-HU" sz="2400" dirty="0" smtClean="0"/>
              <a:t> „demo_can_decoder.cpp” </a:t>
            </a:r>
            <a:r>
              <a:rPr lang="hu-HU" sz="2400" dirty="0" err="1" smtClean="0"/>
              <a:t>source</a:t>
            </a:r>
            <a:r>
              <a:rPr lang="hu-HU" sz="2400" dirty="0" smtClean="0"/>
              <a:t> </a:t>
            </a:r>
            <a:r>
              <a:rPr lang="hu-HU" sz="2400" dirty="0" err="1" smtClean="0"/>
              <a:t>code</a:t>
            </a:r>
            <a:r>
              <a:rPr lang="hu-HU" sz="2400" dirty="0" smtClean="0"/>
              <a:t> is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available</a:t>
            </a:r>
            <a:r>
              <a:rPr lang="hu-HU" sz="2400" dirty="0" smtClean="0"/>
              <a:t>,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. It is </a:t>
            </a:r>
            <a:r>
              <a:rPr lang="hu-HU" sz="2400" dirty="0" err="1" smtClean="0"/>
              <a:t>built</a:t>
            </a:r>
            <a:r>
              <a:rPr lang="hu-HU" sz="2400" dirty="0" smtClean="0"/>
              <a:t> </a:t>
            </a:r>
            <a:r>
              <a:rPr lang="hu-HU" sz="2400" dirty="0" err="1" smtClean="0"/>
              <a:t>already</a:t>
            </a:r>
            <a:r>
              <a:rPr lang="hu-HU" sz="2400" dirty="0" smtClean="0"/>
              <a:t>,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way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is no </a:t>
            </a:r>
            <a:r>
              <a:rPr lang="hu-HU" sz="2400" dirty="0" err="1" smtClean="0"/>
              <a:t>way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make</a:t>
            </a:r>
            <a:r>
              <a:rPr lang="hu-HU" sz="2400" dirty="0" smtClean="0"/>
              <a:t> </a:t>
            </a:r>
            <a:r>
              <a:rPr lang="hu-HU" sz="2400" dirty="0" err="1" smtClean="0"/>
              <a:t>any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ADTF3 CAN filter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.</a:t>
            </a:r>
            <a:endParaRPr lang="en-US" sz="2400" dirty="0" smtClean="0"/>
          </a:p>
        </p:txBody>
      </p:sp>
      <p:sp>
        <p:nvSpPr>
          <p:cNvPr id="8" name="Rechteck 7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100"/>
              </a:spcAft>
            </a:pPr>
            <a:r>
              <a:rPr lang="en-US" sz="600" b="1" smtClean="0">
                <a:solidFill>
                  <a:srgbClr val="D70012"/>
                </a:solidFill>
                <a:latin typeface="Bosch Office Sans" panose="020B0604020202020204" pitchFamily="34" charset="0"/>
              </a:rPr>
              <a:t>Internal </a:t>
            </a:r>
            <a:r>
              <a:rPr lang="en-US" sz="600" smtClean="0">
                <a:solidFill>
                  <a:srgbClr val="000000"/>
                </a:solidFill>
                <a:latin typeface="Bosch Office Sans" pitchFamily="2" charset="0"/>
              </a:rPr>
              <a:t>| Chassis Systems Control | CC-PS/ESY1 | 6/2/2017</a:t>
            </a:r>
            <a:endParaRPr lang="en-US" sz="600">
              <a:solidFill>
                <a:srgbClr val="000000"/>
              </a:solidFill>
              <a:latin typeface="Bosch Office Sans" pitchFamily="2" charset="0"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100"/>
              </a:spcAft>
            </a:pPr>
            <a:r>
              <a:rPr lang="en-US" sz="600" smtClean="0">
                <a:solidFill>
                  <a:srgbClr val="B2B3B5"/>
                </a:solidFill>
                <a:latin typeface="Bosch Office Sans" panose="020B0604020202020204" pitchFamily="34" charset="0"/>
              </a:rPr>
              <a:t>© Robert Bosch GmbH 2017. All rights reserved, also regarding any disposal, exploitation, reproduction, editing, distribution, as well as in the event of applications for industrial property rights.</a:t>
            </a:r>
            <a:endParaRPr lang="en-US" sz="600">
              <a:solidFill>
                <a:srgbClr val="B2B3B5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r>
              <a:rPr lang="en-US" sz="1200" smtClean="0">
                <a:solidFill>
                  <a:srgbClr val="999FA6"/>
                </a:solidFill>
                <a:latin typeface="Bosch Office Sans" panose="020B0604020202020204" pitchFamily="34" charset="0"/>
              </a:rPr>
              <a:t>1</a:t>
            </a:r>
            <a:endParaRPr lang="en-US" sz="1200">
              <a:solidFill>
                <a:srgbClr val="999FA6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5" name="Rechteck 4" hidden="1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7780" rIns="0" bIns="0" rtlCol="0" anchor="t">
            <a:normAutofit/>
          </a:bodyPr>
          <a:lstStyle/>
          <a:p>
            <a:pPr>
              <a:lnSpc>
                <a:spcPts val="900"/>
              </a:lnSpc>
            </a:pPr>
            <a:endParaRPr lang="en-US" sz="550">
              <a:solidFill>
                <a:schemeClr val="tx1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4" name="Textfeld 3" hidden="1"/>
          <p:cNvSpPr txBox="1"/>
          <p:nvPr>
            <p:custDataLst>
              <p:tags r:id="rId8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endParaRPr lang="en-US" sz="1300"/>
          </a:p>
        </p:txBody>
      </p:sp>
      <p:pic>
        <p:nvPicPr>
          <p:cNvPr id="10" name="Inhaltsplatzhalter 1_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28" y="490548"/>
            <a:ext cx="2244437" cy="713348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Kép 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140528" y="2020728"/>
            <a:ext cx="2641866" cy="159919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5247164" y="2020728"/>
            <a:ext cx="3830623" cy="15991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15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kern="0" dirty="0"/>
              <a:t/>
            </a:r>
            <a:br>
              <a:rPr lang="en-US" kern="0" dirty="0"/>
            </a:br>
            <a:endParaRPr lang="en-US" dirty="0">
              <a:solidFill>
                <a:srgbClr val="08427E"/>
              </a:solidFill>
            </a:endParaRPr>
          </a:p>
        </p:txBody>
      </p:sp>
      <p:sp>
        <p:nvSpPr>
          <p:cNvPr id="8" name="Rechteck 7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100"/>
              </a:spcAft>
            </a:pPr>
            <a:r>
              <a:rPr lang="en-US" sz="600" b="1" smtClean="0">
                <a:solidFill>
                  <a:srgbClr val="D70012"/>
                </a:solidFill>
                <a:latin typeface="Bosch Office Sans" panose="020B0604020202020204" pitchFamily="34" charset="0"/>
              </a:rPr>
              <a:t>Internal </a:t>
            </a:r>
            <a:r>
              <a:rPr lang="en-US" sz="600" smtClean="0">
                <a:solidFill>
                  <a:srgbClr val="000000"/>
                </a:solidFill>
                <a:latin typeface="Bosch Office Sans" pitchFamily="2" charset="0"/>
              </a:rPr>
              <a:t>| Chassis Systems Control | CC-PS/ESY1 | 6/2/2017</a:t>
            </a:r>
            <a:endParaRPr lang="en-US" sz="600">
              <a:solidFill>
                <a:srgbClr val="000000"/>
              </a:solidFill>
              <a:latin typeface="Bosch Office Sans" pitchFamily="2" charset="0"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107000"/>
              </a:lnSpc>
              <a:spcAft>
                <a:spcPts val="100"/>
              </a:spcAft>
            </a:pPr>
            <a:r>
              <a:rPr lang="en-US" sz="600" smtClean="0">
                <a:solidFill>
                  <a:srgbClr val="B2B3B5"/>
                </a:solidFill>
                <a:latin typeface="Bosch Office Sans" panose="020B0604020202020204" pitchFamily="34" charset="0"/>
              </a:rPr>
              <a:t>© Robert Bosch GmbH 2017. All rights reserved, also regarding any disposal, exploitation, reproduction, editing, distribution, as well as in the event of applications for industrial property rights.</a:t>
            </a:r>
            <a:endParaRPr lang="en-US" sz="600">
              <a:solidFill>
                <a:srgbClr val="B2B3B5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r>
              <a:rPr lang="en-US" sz="1200" smtClean="0">
                <a:solidFill>
                  <a:srgbClr val="999FA6"/>
                </a:solidFill>
                <a:latin typeface="Bosch Office Sans" panose="020B0604020202020204" pitchFamily="34" charset="0"/>
              </a:rPr>
              <a:t>2</a:t>
            </a:r>
            <a:endParaRPr lang="en-US" sz="1200">
              <a:solidFill>
                <a:srgbClr val="999FA6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5" name="Rechteck 4" hidden="1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7780" rIns="0" bIns="0" rtlCol="0" anchor="t">
            <a:normAutofit/>
          </a:bodyPr>
          <a:lstStyle/>
          <a:p>
            <a:pPr>
              <a:lnSpc>
                <a:spcPts val="900"/>
              </a:lnSpc>
            </a:pPr>
            <a:endParaRPr lang="en-US" sz="550">
              <a:solidFill>
                <a:schemeClr val="tx1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4" name="Textfeld 3" hidden="1"/>
          <p:cNvSpPr txBox="1"/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endParaRPr lang="en-US" sz="1300"/>
          </a:p>
        </p:txBody>
      </p:sp>
      <p:sp>
        <p:nvSpPr>
          <p:cNvPr id="3" name="Szövegdoboz 2"/>
          <p:cNvSpPr txBox="1"/>
          <p:nvPr>
            <p:custDataLst>
              <p:tags r:id="rId8"/>
            </p:custDataLst>
          </p:nvPr>
        </p:nvSpPr>
        <p:spPr>
          <a:xfrm>
            <a:off x="410845" y="2688908"/>
            <a:ext cx="10300335" cy="22764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300"/>
              </a:lnSpc>
              <a:spcBef>
                <a:spcPts val="500"/>
              </a:spcBef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-DLL </a:t>
            </a:r>
            <a:r>
              <a:rPr lang="hu-HU" dirty="0" err="1"/>
              <a:t>entry</a:t>
            </a:r>
            <a:r>
              <a:rPr lang="hu-HU" dirty="0"/>
              <a:t> </a:t>
            </a:r>
            <a:r>
              <a:rPr lang="hu-HU" dirty="0" err="1"/>
              <a:t>points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giving</a:t>
            </a:r>
            <a:r>
              <a:rPr lang="hu-HU" dirty="0"/>
              <a:t> </a:t>
            </a:r>
            <a:r>
              <a:rPr lang="hu-HU" dirty="0" err="1"/>
              <a:t>errors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false</a:t>
            </a:r>
            <a:r>
              <a:rPr lang="hu-HU" dirty="0" smtClean="0"/>
              <a:t> </a:t>
            </a:r>
            <a:r>
              <a:rPr lang="hu-HU" dirty="0" err="1" smtClean="0"/>
              <a:t>errors</a:t>
            </a:r>
            <a:r>
              <a:rPr lang="hu-HU" dirty="0" smtClean="0"/>
              <a:t>,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screenshot</a:t>
            </a:r>
            <a:r>
              <a:rPr lang="hu-HU" dirty="0" smtClean="0"/>
              <a:t> it is </a:t>
            </a:r>
            <a:r>
              <a:rPr lang="hu-HU" dirty="0" err="1" smtClean="0"/>
              <a:t>clearly</a:t>
            </a:r>
            <a:r>
              <a:rPr lang="hu-HU" dirty="0" smtClean="0"/>
              <a:t> </a:t>
            </a:r>
            <a:r>
              <a:rPr lang="hu-HU" dirty="0" err="1" smtClean="0"/>
              <a:t>visible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mentioned</a:t>
            </a:r>
            <a:r>
              <a:rPr lang="hu-HU" dirty="0" smtClean="0"/>
              <a:t> .</a:t>
            </a:r>
            <a:r>
              <a:rPr lang="hu-HU" dirty="0" err="1" smtClean="0"/>
              <a:t>dll</a:t>
            </a:r>
            <a:r>
              <a:rPr lang="hu-HU" dirty="0" smtClean="0"/>
              <a:t> file </a:t>
            </a:r>
            <a:r>
              <a:rPr lang="hu-HU" dirty="0" err="1" smtClean="0"/>
              <a:t>contains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entry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smtClean="0"/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" name="Szövegdoboz 9"/>
          <p:cNvSpPr txBox="1"/>
          <p:nvPr>
            <p:custDataLst>
              <p:tags r:id="rId9"/>
            </p:custDataLst>
          </p:nvPr>
        </p:nvSpPr>
        <p:spPr>
          <a:xfrm>
            <a:off x="410845" y="4257040"/>
            <a:ext cx="9725025" cy="11899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300"/>
              </a:lnSpc>
              <a:spcBef>
                <a:spcPts val="500"/>
              </a:spcBef>
            </a:pPr>
            <a:r>
              <a:rPr lang="hu-HU" dirty="0" err="1">
                <a:solidFill>
                  <a:srgbClr val="FF0000"/>
                </a:solidFill>
              </a:rPr>
              <a:t>All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subtasks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are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set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to</a:t>
            </a:r>
            <a:r>
              <a:rPr lang="hu-HU" dirty="0">
                <a:solidFill>
                  <a:srgbClr val="FF0000"/>
                </a:solidFill>
              </a:rPr>
              <a:t> BLOCKER in </a:t>
            </a:r>
            <a:r>
              <a:rPr lang="hu-HU" dirty="0" err="1">
                <a:solidFill>
                  <a:srgbClr val="FF0000"/>
                </a:solidFill>
              </a:rPr>
              <a:t>Gira</a:t>
            </a:r>
            <a:r>
              <a:rPr lang="hu-HU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marR="0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1" name="Kép 10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919855" y="1042670"/>
            <a:ext cx="6791325" cy="177165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89232" y="1061458"/>
            <a:ext cx="3830623" cy="1599192"/>
          </a:xfrm>
          <a:prstGeom prst="rect">
            <a:avLst/>
          </a:prstGeom>
        </p:spPr>
      </p:pic>
      <p:sp>
        <p:nvSpPr>
          <p:cNvPr id="15" name="Textfeld 8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buClrTx/>
              <a:buSzTx/>
              <a:buFontTx/>
              <a:buNone/>
              <a:tabLst/>
            </a:pPr>
            <a:r>
              <a:rPr lang="hu-HU" sz="2800" kern="0" dirty="0" smtClean="0"/>
              <a:t>ADTF3 DLL </a:t>
            </a:r>
            <a:r>
              <a:rPr lang="hu-HU" sz="2800" kern="0" dirty="0" err="1" smtClean="0"/>
              <a:t>entry</a:t>
            </a:r>
            <a:r>
              <a:rPr lang="hu-HU" sz="2800" kern="0" dirty="0" smtClean="0"/>
              <a:t> </a:t>
            </a:r>
            <a:r>
              <a:rPr lang="hu-HU" sz="2800" kern="0" dirty="0" err="1" smtClean="0"/>
              <a:t>point</a:t>
            </a:r>
            <a:r>
              <a:rPr lang="hu-HU" sz="2800" kern="0" dirty="0" smtClean="0"/>
              <a:t> </a:t>
            </a:r>
            <a:r>
              <a:rPr lang="hu-HU" sz="2800" kern="0" dirty="0" err="1" smtClean="0"/>
              <a:t>error</a:t>
            </a:r>
            <a:endParaRPr kumimoji="0" lang="en-US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6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LANGUAGE" val="1033"/>
  <p:tag name="ML_1" val="RB_Hi_CC"/>
  <p:tag name="ML_2" val="Bosch2.mcr"/>
  <p:tag name="ML_LAYOUT_RESOURCE" val="BOSCH2_16_9.mcr"/>
  <p:tag name="FIELD.DATE.CONTENT" val="6/2/2017"/>
  <p:tag name="FIELD.DATE.VALUE" val="6/2/2017"/>
  <p:tag name="FIELD.DATE.COMBOINDEX" val="-2"/>
  <p:tag name="FIELD.CONF.CONTENT" val="Internal "/>
  <p:tag name="FIELD.CONF.VALUE" val="Internal \n | "/>
  <p:tag name="FIELD.CONF.SUFFIX.CONTENT" val="\n | "/>
  <p:tag name="FIELD.CONF.COMBOINDEX" val="1"/>
  <p:tag name="FIELD.REM_ABL.SUFFIX.CONTENT" val="&#10;\n"/>
  <p:tag name="FIELD.REM_ABL.COMBOINDEX" val="-2"/>
  <p:tag name="FIELD.COPY.CONTENT" val="© Robert Bosch GmbH 2017. All rights reserved, also regarding any disposal, exploitation, reproduction, editing, distribution, as well as in the event of applications for industrial property rights."/>
  <p:tag name="FIELD.COPY.VALUE" val="© Robert Bosch GmbH 2017. All rights reserved, also regarding any disposal, exploitation, reproduction, editing, distribution, as well as in the event of applications for industrial property rights."/>
  <p:tag name="FIELD.COPY.COMBOINDEX" val="0"/>
  <p:tag name="FIELD.BGROUP.CONTENT" val="Chassis Systems Control"/>
  <p:tag name="FIELD.BGROUP.VALUE" val="Chassis Systems Control | "/>
  <p:tag name="FIELD.BGROUP.SUFFIX.CONTENT" val=" | "/>
  <p:tag name="FIELD.BGROUP.COMBOINDEX" val="0"/>
  <p:tag name="FIELD.CHAPTER.CONTENT" val="Header of section"/>
  <p:tag name="FIELD.CHAPTER.VALUE" val="Header of section"/>
  <p:tag name="FIELD.CHAPTER.COMBOINDEX" val="0"/>
  <p:tag name="FIELD.REM_ANL.COMBOINDEX" val="0"/>
  <p:tag name="FIELD.DPT.CONTENT" val="CC-PS/ESY1"/>
  <p:tag name="FIELD.DPT.VALUE" val="CC-PS/ESY1 | "/>
  <p:tag name="FIELD.DPT.SUFFIX.CONTENT" val=" | "/>
  <p:tag name="FIELD.DPT.COMBOINDEX" val="0"/>
  <p:tag name="MIWBCLNT.HOMEURL" val="C:\Program Files (x86)\eForms\FB\portal_index.htm"/>
  <p:tag name="FIELDS.INITIALIZED" val="1"/>
  <p:tag name="CONFIG" val="BOSCH2"/>
  <p:tag name="CFG.VERSION" val="0"/>
  <p:tag name="CFG.LAYOUTID" val="Bosch Layout 16:9 (new colored style)"/>
  <p:tag name="CFG.LAYOUTRES" val="BOSCH2_16_9"/>
  <p:tag name="CFG.LAYOUT" val="BOSCH2"/>
  <p:tag name="MAPNAME" val="Map1"/>
  <p:tag name="LICENSEKEY" val="46504b9e-b1c9-48ed-967f-a36de42ae84b"/>
  <p:tag name="MLI" val="1"/>
  <p:tag name="SLIDEMASTERMASTERNAME" val="Slide"/>
  <p:tag name="SLIDEMASTERSHAPESETGROUPCLASSNAME" val="ShapeSetGroup1"/>
  <p:tag name="SLIDEMASTERCOLORSETGROUPCLASSNAME" val="ColorSetGroup3"/>
  <p:tag name="SLIDEMASTERFONTSETGROUPCLASSNAME" val="FontSetGroup1"/>
  <p:tag name="SLIDEMASTERSTYLESETGROUPCLASSNAME" val="StyleSetGroup1"/>
  <p:tag name="SLIDEMASTERMODIFIED" val="1"/>
  <p:tag name="TITLEMASTERMASTERNAME" val="TitleSlide"/>
  <p:tag name="TITLEMASTERSHAPESETGROUPCLASSNAME" val="ShapeSetGroup1"/>
  <p:tag name="TITLEMASTERFONTSETGROUPCLASSNAME" val="FontSetGroup1"/>
  <p:tag name="TITLEMASTERSTYLESETGROUPCLASSNAME" val="StyleSetGroup1"/>
  <p:tag name="TITLEMASTERMODIFIED" val="1"/>
  <p:tag name="CFG.CUSTOMERVERSION" val="9"/>
  <p:tag name="AGCN" val="0"/>
  <p:tag name="TITLEMASTERCOLORSETGROUPCLASSNAME" val="ColorSetGroup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FONTCOLOR" val="Black"/>
  <p:tag name="FONTCOLOR2" val="LightGray"/>
  <p:tag name="FONTCOLOR3" val="LightGray"/>
  <p:tag name="RUNS.FONT" val="3"/>
  <p:tag name="COLORSETCLASSNAME" val="ColorSet1"/>
  <p:tag name="SCRIPT" val="1"/>
  <p:tag name="FIELDS" val="REM_ABL;COPY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FooterLine2OnSlides"/>
  <p:tag name="COLORS" val="-2;-2;-2;-2;LightGray;-2"/>
  <p:tag name="SHAPECLASSPROTECTIONTYPE" val=" 6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PageNumberOnSlides"/>
  <p:tag name="SHAPECLASSPROTECTIONTYPE" val=" 6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ETCLASSNAME" val="ColorSet1"/>
  <p:tag name="SCRIPT" val="1"/>
  <p:tag name="FIELDS" val="REM_ANL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Attachment"/>
  <p:tag name="COLORS" val="-2;-2;-2;-2;-1;-2"/>
  <p:tag name="SHAPECLASSPROTECTIONTYPE" val=" 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ETCLASSNAME" val="ColorSet1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tNavbar"/>
  <p:tag name="COLORS" val="-2;-2;-2;-2;-1;-2"/>
  <p:tag name="SHAPECLASSPROTECTIONTYPE" val=" 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CC-PS/ESY1"/>
  <p:tag name="FIELD.DPT.VALUE" val="CC-PS/ESY1 | "/>
  <p:tag name="ML_1" val="RB_Hi_CC"/>
  <p:tag name="ML_2" val="Bosch2.mcr"/>
  <p:tag name="ML_LAYOUT_RESOURCE" val="BOSCH2_16_9.mcr"/>
  <p:tag name="FIELDS.INITIALIZED" val="1"/>
  <p:tag name="SHAPESETGROUPCLASSNAME" val="ShapeSetGroup1"/>
  <p:tag name="SHAPESETCLASSNAME" val="Object"/>
  <p:tag name="COLORSETGROUPCLASSNAME" val="ColorSetGroup3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3_SHAPECLASSPROTECTIONTYPE" val="31"/>
  <p:tag name="RECTANGLE 4_SHAPECLASSPROTECTIONTYPE" val="3"/>
  <p:tag name="RECTANGLE 5_SHAPECLASSPROTECTIONTYPE" val="63"/>
  <p:tag name="RECTANGLE 6_SHAPECLASSPROTECTIONTYPE" val="63"/>
  <p:tag name="RECTANGLE 7_SHAPECLASSPROTECTIONTYPE" val="63"/>
  <p:tag name="CONTENT PLACEHOLDER 2_SHAPECLASSPROTECTIONTYPE" val="0"/>
  <p:tag name="TEXTBOX 8_SHAPECLASSPROTECTIONTYPE" val="25"/>
  <p:tag name="TITLE 1_SHAPECLASSPROTECTIONTYPE" val="9"/>
  <p:tag name="NBTXT" val="SQLAlchemy contains a Python ORM"/>
  <p:tag name="NBTXTC" val="SQLAlchemy contains a Python ORM"/>
  <p:tag name="AGTX" val="SQLAlchemy contains a Python ORM"/>
  <p:tag name="AGTXC" val="SQLAlchemy contains a Python ORM"/>
  <p:tag name="FIELD.CHAPTER.CONTENT" val="SQLAlchemy for database application"/>
  <p:tag name="FIELD.CHAPTER.VALUE" val="SQLAlchemy for database application"/>
  <p:tag name="FIELD.CHAPTER.COMBOINDEX" val="-2"/>
  <p:tag name="FIELD.REM_ANL.COMBOINDEX" val="-2"/>
  <p:tag name="FIELD.DPT.COMBOINDEX" val="-2"/>
  <p:tag name="TITLE 9_SHAPECLASSPROTECTIONTYPE" val="9"/>
  <p:tag name="CONTENT PLACEHOLDER 1_SHAPECLASSPROTECTION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FONTCOLOR" val="Primary"/>
  <p:tag name="FONTCOLOR2" val="Primary"/>
  <p:tag name="RUNS.FONT" val="2"/>
  <p:tag name="COLORSETCLASSNAME" val="ColorSet2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TitleOnSlides"/>
  <p:tag name="SHAPECLASSPROTECTIONTYPE" val="9"/>
  <p:tag name="COLORS" val="-2;-2;-2;-2;-1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old6"/>
  <p:tag name="FONT2" val="Reg6"/>
  <p:tag name="FONT3" val="Reg6"/>
  <p:tag name="FONTSETCLASSNAME" val="FontSet1"/>
  <p:tag name="FONTCOLOR" val="Red"/>
  <p:tag name="FONTCOLOR2" val="Black"/>
  <p:tag name="FONTCOLOR3" val="Black"/>
  <p:tag name="FONTCOLOR4" val="Black"/>
  <p:tag name="RUNS.FONT" val="4"/>
  <p:tag name="COLORSETCLASSNAME" val="ColorSet1"/>
  <p:tag name="SCRIPT" val="1"/>
  <p:tag name="FIELDS" val="CONF;DPT;DATE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FooterLine1OnSlides"/>
  <p:tag name="COLORS" val="-2;-2;-2;-2;-3;-2"/>
  <p:tag name="SHAPECLASSPROTECTIONTYPE" val=" 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3"/>
  <p:tag name="FONTSETGROUPCLASSNAME" val="FontSetGroup1"/>
  <p:tag name="SHAPECLASSFILE" val="BoschLogo2016.emf"/>
  <p:tag name="MLI" val="1"/>
  <p:tag name="SHAPECLASSNAME" val="LogoOnSlides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FONTCOLOR" val="Black"/>
  <p:tag name="FONTCOLOR2" val="LightGray"/>
  <p:tag name="FONTCOLOR3" val="LightGray"/>
  <p:tag name="RUNS.FONT" val="3"/>
  <p:tag name="COLORSETCLASSNAME" val="ColorSet1"/>
  <p:tag name="SCRIPT" val="1"/>
  <p:tag name="FIELDS" val="REM_ABL;COPY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FooterLine2OnSlides"/>
  <p:tag name="COLORS" val="-2;-2;-2;-2;LightGray;-2"/>
  <p:tag name="SHAPECLASSPROTECTIONTYPE" val=" 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PageNumberOnSlides"/>
  <p:tag name="SHAPECLASSPROTECTIONTYPE" val=" 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ETCLASSNAME" val="ColorSet1"/>
  <p:tag name="SCRIPT" val="1"/>
  <p:tag name="FIELDS" val="REM_ANL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Attachment"/>
  <p:tag name="COLORS" val="-2;-2;-2;-2;-1;-2"/>
  <p:tag name="SHAPECLASSPROTECTIONTYPE" val="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ETCLASSNAME" val="ColorSet1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tNavbar"/>
  <p:tag name="COLORS" val="-2;-2;-2;-2;-1;-2"/>
  <p:tag name="SHAPECLASSPROTECTIONTYPE" val=" 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Chapterbox"/>
  <p:tag name="SHAPECLASSPROTECTIONTYPE" val="25"/>
  <p:tag name="COLORS" val="-2;-2;-2;-2;-1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3"/>
  <p:tag name="FONTSETGROUPCLASSNAME" val="FontSetGroup1"/>
  <p:tag name="SHAPECLASSFILE" val="Bosch-Supergraphic-Bottom-16-9.png"/>
  <p:tag name="MLI" val="1"/>
  <p:tag name="SHAPECLASSNAME" val="ColorBarOnSlides"/>
  <p:tag name="SHAPECLASSPROTECTIONTYP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Disguised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iddenSubtitle"/>
  <p:tag name="SHAPECLASSPROTECTIONTYPE" val="0"/>
  <p:tag name="ML_SENDTOBACK" val="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0"/>
  <p:tag name="FONTSETCLASSNAME" val="FontSet1"/>
  <p:tag name="COLORS" val="-2;-2;-2;-2;White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OnTitleSlides"/>
  <p:tag name="SHAPECLASSPROTECTION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CC-PS/ESY1"/>
  <p:tag name="FIELD.DPT.VALUE" val="CC-PS/ESY1 | "/>
  <p:tag name="ML_1" val="RB_Hi_CC"/>
  <p:tag name="ML_2" val="Bosch2.mcr"/>
  <p:tag name="ML_LAYOUT_RESOURCE" val="BOSCH2_16_9.mcr"/>
  <p:tag name="FIELDS.INITIALIZED" val="1"/>
  <p:tag name="SHAPESETGROUPCLASSNAME" val="ShapeSetGroup1"/>
  <p:tag name="SHAPESETCLASSNAME" val="Object"/>
  <p:tag name="COLORSETGROUPCLASSNAME" val="ColorSetGroup3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3_SHAPECLASSPROTECTIONTYPE" val="31"/>
  <p:tag name="RECTANGLE 4_SHAPECLASSPROTECTIONTYPE" val="3"/>
  <p:tag name="RECTANGLE 5_SHAPECLASSPROTECTIONTYPE" val="63"/>
  <p:tag name="RECTANGLE 6_SHAPECLASSPROTECTIONTYPE" val="63"/>
  <p:tag name="RECTANGLE 7_SHAPECLASSPROTECTIONTYPE" val="63"/>
  <p:tag name="CONTENT PLACEHOLDER 2_SHAPECLASSPROTECTIONTYPE" val="0"/>
  <p:tag name="TEXTBOX 8_SHAPECLASSPROTECTIONTYPE" val="25"/>
  <p:tag name="TITLE 1_SHAPECLASSPROTECTIONTYPE" val="9"/>
  <p:tag name="NBTXT" val="SQLAlchemy contains a Python ORM"/>
  <p:tag name="NBTXTC" val="SQLAlchemy contains a Python ORM"/>
  <p:tag name="AGTX" val="SQLAlchemy contains a Python ORM"/>
  <p:tag name="AGTXC" val="SQLAlchemy contains a Python ORM"/>
  <p:tag name="FIELD.CHAPTER.CONTENT" val="SQLAlchemy for database application"/>
  <p:tag name="FIELD.CHAPTER.VALUE" val="SQLAlchemy for database application"/>
  <p:tag name="FIELD.CHAPTER.COMBOINDEX" val="-2"/>
  <p:tag name="FIELD.REM_ANL.COMBOINDEX" val="-2"/>
  <p:tag name="FIELD.DPT.COMBOINDEX" val="-2"/>
  <p:tag name="TITLE 9_SHAPECLASSPROTECTIONTYPE" val="9"/>
  <p:tag name="CONTENT PLACEHOLDER 1_SHAPECLASSPROTECTION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FONTCOLOR" val="Primary"/>
  <p:tag name="FONTCOLOR2" val="Primary"/>
  <p:tag name="RUNS.FONT" val="2"/>
  <p:tag name="COLORSETCLASSNAME" val="ColorSet2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TitleOnSlides"/>
  <p:tag name="SHAPECLASSPROTECTIONTYPE" val="9"/>
  <p:tag name="COLORS" val="-2;-2;-2;-2;-1;-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ETCLASSNAME" val="ColorSet1"/>
  <p:tag name="STYLENAME" val="Bodystyle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ObjectFull"/>
  <p:tag name="SHAPECLASSPROTECTIONTYPE" val="0"/>
  <p:tag name="COLORS" val="-2;-2;-2;-2;-1;-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Bold6"/>
  <p:tag name="FONT2" val="Reg6"/>
  <p:tag name="FONT3" val="Reg6"/>
  <p:tag name="FONTSETCLASSNAME" val="FontSet1"/>
  <p:tag name="FONTCOLOR" val="Red"/>
  <p:tag name="FONTCOLOR2" val="Black"/>
  <p:tag name="FONTCOLOR3" val="Black"/>
  <p:tag name="FONTCOLOR4" val="Black"/>
  <p:tag name="RUNS.FONT" val="4"/>
  <p:tag name="COLORSETCLASSNAME" val="ColorSet1"/>
  <p:tag name="SCRIPT" val="1"/>
  <p:tag name="FIELDS" val="CONF;DPT;DATE;"/>
  <p:tag name="MLI" val="1"/>
  <p:tag name="SHAPESETGROUPCLASSNAME" val="ShapeSetGroup1"/>
  <p:tag name="SHAPESETCLASSNAME" val="Object"/>
  <p:tag name="COLORSETGROUPCLASSNAME" val="ColorSetGroup3"/>
  <p:tag name="FONTSETGROUPCLASSNAME" val="FontSetGroup1"/>
  <p:tag name="SHAPECLASSNAME" val="FooterLine1OnSlides"/>
  <p:tag name="COLORS" val="-2;-2;-2;-2;-3;-2"/>
  <p:tag name="SHAPECLASSPROTECTIONTYPE" val=" 63"/>
</p:tagLst>
</file>

<file path=ppt/theme/theme1.xml><?xml version="1.0" encoding="utf-8"?>
<a:theme xmlns:a="http://schemas.openxmlformats.org/drawingml/2006/main" name="Bosch">
  <a:themeElements>
    <a:clrScheme name="Custom 1">
      <a:dk1>
        <a:sysClr val="windowText" lastClr="000000"/>
      </a:dk1>
      <a:lt1>
        <a:sysClr val="window" lastClr="FFFFFF"/>
      </a:lt1>
      <a:dk2>
        <a:srgbClr val="424C58"/>
      </a:dk2>
      <a:lt2>
        <a:srgbClr val="B2B3B5"/>
      </a:lt2>
      <a:accent1>
        <a:srgbClr val="A80163"/>
      </a:accent1>
      <a:accent2>
        <a:srgbClr val="3F136C"/>
      </a:accent2>
      <a:accent3>
        <a:srgbClr val="08427E"/>
      </a:accent3>
      <a:accent4>
        <a:srgbClr val="0E78C5"/>
      </a:accent4>
      <a:accent5>
        <a:srgbClr val="1399A0"/>
      </a:accent5>
      <a:accent6>
        <a:srgbClr val="67B419"/>
      </a:accent6>
      <a:hlink>
        <a:srgbClr val="738CB4"/>
      </a:hlink>
      <a:folHlink>
        <a:srgbClr val="B0BBD0"/>
      </a:folHlink>
    </a:clrScheme>
    <a:fontScheme name="Custom 1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 cap="flat" cmpd="sng" algn="ctr">
          <a:solidFill>
            <a:srgbClr val="3F136C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Bosch Office Sans"/>
            <a:ea typeface="+mn-ea"/>
            <a:cs typeface="+mn-cs"/>
          </a:defRPr>
        </a:defPPr>
      </a:lstStyle>
    </a:spDef>
    <a:txDef>
      <a:spPr>
        <a:noFill/>
      </a:spPr>
      <a:bodyPr wrap="square" lIns="0" tIns="0" rIns="0" bIns="0" rtlCol="0">
        <a:noAutofit/>
      </a:bodyPr>
      <a:lstStyle>
        <a:defPPr marR="0" defTabSz="914400" eaLnBrk="1" fontAlgn="auto" latinLnBrk="0" hangingPunct="1">
          <a:lnSpc>
            <a:spcPts val="23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Bosch2016.potx" id="{9C79B100-3E8C-49C0-8475-54E7D673F8CF}" vid="{0EBFA600-AC06-4417-8FA0-E8FF3BF23F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Egyéni</PresentationFormat>
  <Paragraphs>12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Bosch Office Sans</vt:lpstr>
      <vt:lpstr>Calibri</vt:lpstr>
      <vt:lpstr>Wingdings 3</vt:lpstr>
      <vt:lpstr>Bosch</vt:lpstr>
      <vt:lpstr>   </vt:lpstr>
      <vt:lpstr>   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FIXED-TERM Chen Long (CC-PS/ESY1)</dc:creator>
  <cp:lastModifiedBy>FIXED-TERM Menlauer Balazs (CM-CI2/ESW1-Bp)</cp:lastModifiedBy>
  <cp:revision>98</cp:revision>
  <dcterms:created xsi:type="dcterms:W3CDTF">2017-06-01T07:43:47Z</dcterms:created>
  <dcterms:modified xsi:type="dcterms:W3CDTF">2019-04-08T11:55:44Z</dcterms:modified>
</cp:coreProperties>
</file>